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97" r:id="rId5"/>
    <p:sldId id="480" r:id="rId6"/>
    <p:sldId id="474" r:id="rId7"/>
    <p:sldId id="475" r:id="rId8"/>
    <p:sldId id="471" r:id="rId9"/>
    <p:sldId id="464" r:id="rId10"/>
    <p:sldId id="465" r:id="rId11"/>
    <p:sldId id="476" r:id="rId12"/>
    <p:sldId id="468" r:id="rId13"/>
    <p:sldId id="470" r:id="rId14"/>
    <p:sldId id="478" r:id="rId15"/>
    <p:sldId id="451" r:id="rId16"/>
    <p:sldId id="477" r:id="rId17"/>
    <p:sldId id="444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A"/>
    <a:srgbClr val="57F2AA"/>
    <a:srgbClr val="F4F2F0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89034-E629-44DA-A622-D55EEC9D7255}" v="9" dt="2025-06-29T04:14:45.717"/>
    <p1510:client id="{5F5D7EC6-EA95-4CDA-9A63-EE9AD386B910}" v="14" dt="2025-06-30T22:12:29.854"/>
    <p1510:client id="{B0AA9200-6A0E-4DFE-AACD-C5A9DD001FA5}" v="65" dt="2025-06-30T23:36:35.997"/>
    <p1510:client id="{C293298A-7286-4EE8-A37F-889D8392B676}" v="1" dt="2025-07-01T01:14:28.178"/>
    <p1510:client id="{C8D264F7-FB51-4CAD-BCC0-FED65B7E6113}" v="5" dt="2025-06-30T23:29:30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30/06/2025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image" Target="../media/image6.jpe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 b="1" noProof="0" dirty="0">
                <a:solidFill>
                  <a:schemeClr val="bg1"/>
                </a:solidFill>
                <a:latin typeface="Montserrat"/>
              </a:rPr>
              <a:t>Proposta para sua Empresa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77837" y="3221864"/>
            <a:ext cx="36983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u="sng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4B8D6D-EC00-4AD3-7549-C589BDCB070E}"/>
              </a:ext>
            </a:extLst>
          </p:cNvPr>
          <p:cNvSpPr/>
          <p:nvPr/>
        </p:nvSpPr>
        <p:spPr>
          <a:xfrm>
            <a:off x="348653" y="1981138"/>
            <a:ext cx="2685800" cy="279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>
                <a:solidFill>
                  <a:srgbClr val="00FFEA"/>
                </a:solidFill>
                <a:latin typeface="Aptos"/>
              </a:rPr>
              <a:t>Plano {{plano}}</a:t>
            </a:r>
            <a:endParaRPr lang="pt-BR" b="1" noProof="0" dirty="0">
              <a:solidFill>
                <a:srgbClr val="00FFEA"/>
              </a:solidFill>
              <a:latin typeface="Apto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5DCD39-5DF0-8CC2-43B3-B83EB3FE094E}"/>
              </a:ext>
            </a:extLst>
          </p:cNvPr>
          <p:cNvSpPr/>
          <p:nvPr/>
        </p:nvSpPr>
        <p:spPr>
          <a:xfrm>
            <a:off x="374052" y="2260538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</a:t>
            </a:r>
            <a:r>
              <a:rPr lang="pt-BR" sz="900" err="1">
                <a:solidFill>
                  <a:schemeClr val="bg1"/>
                </a:solidFill>
                <a:latin typeface="Aptos"/>
              </a:rPr>
              <a:t>descplan</a:t>
            </a:r>
            <a:r>
              <a:rPr lang="pt-BR" sz="900" dirty="0">
                <a:solidFill>
                  <a:schemeClr val="bg1"/>
                </a:solidFill>
                <a:latin typeface="Aptos"/>
              </a:rPr>
              <a:t>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66D6F2-BEE6-E5A2-58E5-CD2E895FF750}"/>
              </a:ext>
            </a:extLst>
          </p:cNvPr>
          <p:cNvSpPr/>
          <p:nvPr/>
        </p:nvSpPr>
        <p:spPr>
          <a:xfrm>
            <a:off x="374052" y="3624974"/>
            <a:ext cx="2677333" cy="855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900" dirty="0">
                <a:solidFill>
                  <a:schemeClr val="bg1"/>
                </a:solidFill>
                <a:latin typeface="Aptos"/>
              </a:rPr>
              <a:t>{{dimensionamento}}</a:t>
            </a:r>
            <a:endParaRPr lang="pt-BR" sz="900" b="1" noProof="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CE7D0C2-1CF7-0DE7-430F-073455AF3995}"/>
              </a:ext>
            </a:extLst>
          </p:cNvPr>
          <p:cNvSpPr/>
          <p:nvPr/>
        </p:nvSpPr>
        <p:spPr>
          <a:xfrm>
            <a:off x="344743" y="4819426"/>
            <a:ext cx="2677333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Recorrência Mensal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8374C77-F24B-D062-17B7-C05A871B4D55}"/>
              </a:ext>
            </a:extLst>
          </p:cNvPr>
          <p:cNvSpPr/>
          <p:nvPr/>
        </p:nvSpPr>
        <p:spPr>
          <a:xfrm>
            <a:off x="347348" y="5829565"/>
            <a:ext cx="2696871" cy="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b="1" dirty="0">
                <a:solidFill>
                  <a:srgbClr val="00FFEA"/>
                </a:solidFill>
                <a:latin typeface="Aptos"/>
              </a:rPr>
              <a:t>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4A3B82-5F7D-6A54-BB03-EB368D0F670E}"/>
              </a:ext>
            </a:extLst>
          </p:cNvPr>
          <p:cNvSpPr/>
          <p:nvPr/>
        </p:nvSpPr>
        <p:spPr>
          <a:xfrm>
            <a:off x="385350" y="5088592"/>
            <a:ext cx="2618718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De: {{</a:t>
            </a:r>
            <a:r>
              <a:rPr lang="pt-BR" sz="1200" dirty="0" err="1">
                <a:solidFill>
                  <a:schemeClr val="bg1"/>
                </a:solidFill>
                <a:latin typeface="Aptos"/>
              </a:rPr>
              <a:t>valorsemdesc</a:t>
            </a:r>
            <a:r>
              <a:rPr lang="pt-BR" sz="1200" dirty="0">
                <a:solidFill>
                  <a:schemeClr val="bg1"/>
                </a:solidFill>
                <a:latin typeface="Aptos"/>
              </a:rPr>
              <a:t>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B003DC-1D26-F399-1EF1-6EB3A330BA0A}"/>
              </a:ext>
            </a:extLst>
          </p:cNvPr>
          <p:cNvSpPr/>
          <p:nvPr/>
        </p:nvSpPr>
        <p:spPr>
          <a:xfrm>
            <a:off x="385349" y="5588589"/>
            <a:ext cx="2608949" cy="269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Fidelidade: {{fidelidade}}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499102-4FAC-84F9-05C4-C395E9DCB01E}"/>
              </a:ext>
            </a:extLst>
          </p:cNvPr>
          <p:cNvSpPr/>
          <p:nvPr/>
        </p:nvSpPr>
        <p:spPr>
          <a:xfrm>
            <a:off x="385349" y="5352361"/>
            <a:ext cx="2657794" cy="249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solidFill>
                  <a:schemeClr val="bg1"/>
                </a:solidFill>
                <a:latin typeface="Aptos"/>
              </a:rPr>
              <a:t>Por: {{</a:t>
            </a:r>
            <a:r>
              <a:rPr lang="pt-BR" sz="1200" err="1">
                <a:solidFill>
                  <a:schemeClr val="bg1"/>
                </a:solidFill>
                <a:latin typeface="Aptos"/>
              </a:rPr>
              <a:t>valorcomdesc</a:t>
            </a:r>
            <a:r>
              <a:rPr lang="pt-BR" sz="1200" dirty="0">
                <a:solidFill>
                  <a:schemeClr val="bg1"/>
                </a:solidFill>
                <a:latin typeface="Aptos"/>
              </a:rPr>
              <a:t>}}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2DAEB17-235B-F4AD-4B89-82EC7B879A2B}"/>
              </a:ext>
            </a:extLst>
          </p:cNvPr>
          <p:cNvSpPr/>
          <p:nvPr/>
        </p:nvSpPr>
        <p:spPr>
          <a:xfrm>
            <a:off x="388696" y="6143685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valorimplant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5E5DD5-6EA1-DC16-7521-575B6D22C90F}"/>
              </a:ext>
            </a:extLst>
          </p:cNvPr>
          <p:cNvSpPr/>
          <p:nvPr/>
        </p:nvSpPr>
        <p:spPr>
          <a:xfrm>
            <a:off x="388695" y="6379156"/>
            <a:ext cx="2961113" cy="238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Courier New"/>
              <a:buChar char="o"/>
            </a:pPr>
            <a:r>
              <a:rPr lang="pt-BR" sz="1200" dirty="0">
                <a:latin typeface="Aptos"/>
              </a:rPr>
              <a:t>{{</a:t>
            </a:r>
            <a:r>
              <a:rPr lang="pt-BR" sz="1200" dirty="0" err="1">
                <a:latin typeface="Aptos"/>
              </a:rPr>
              <a:t>parcimp</a:t>
            </a:r>
            <a:r>
              <a:rPr lang="pt-BR" sz="1200" dirty="0">
                <a:latin typeface="Aptos"/>
              </a:rPr>
              <a:t>}}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EE86C-979D-11E9-1BA4-76B7C288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1D6950-99FE-9B3D-A67B-193A86024077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Erros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E6F6DB-B565-3CFE-AC93-61D580F10E07}"/>
              </a:ext>
            </a:extLst>
          </p:cNvPr>
          <p:cNvSpPr/>
          <p:nvPr/>
        </p:nvSpPr>
        <p:spPr>
          <a:xfrm>
            <a:off x="369930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2B2E6F"/>
                </a:solidFill>
              </a:rPr>
              <a:t>Remoção de Itens e Registros duplicados ou desnecessários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05ED7E9-89AD-935D-2E72-7F4541313D2C}"/>
              </a:ext>
            </a:extLst>
          </p:cNvPr>
          <p:cNvSpPr/>
          <p:nvPr/>
        </p:nvSpPr>
        <p:spPr>
          <a:xfrm>
            <a:off x="790554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nas </a:t>
            </a:r>
            <a:r>
              <a:rPr lang="pt-BR" sz="1100" err="1">
                <a:solidFill>
                  <a:schemeClr val="bg1"/>
                </a:solidFill>
              </a:rPr>
              <a:t>NFs</a:t>
            </a:r>
            <a:r>
              <a:rPr lang="pt-BR" sz="1100">
                <a:solidFill>
                  <a:schemeClr val="bg1"/>
                </a:solidFill>
              </a:rPr>
              <a:t> de emissão própria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4E6811-B856-5A7D-9FB3-4281B83F3A6A}"/>
              </a:ext>
            </a:extLst>
          </p:cNvPr>
          <p:cNvSpPr/>
          <p:nvPr/>
        </p:nvSpPr>
        <p:spPr>
          <a:xfrm>
            <a:off x="369930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0690B33-6CCD-A9EB-EC7C-A9721D7DC14C}"/>
              </a:ext>
            </a:extLst>
          </p:cNvPr>
          <p:cNvSpPr/>
          <p:nvPr/>
        </p:nvSpPr>
        <p:spPr>
          <a:xfrm>
            <a:off x="790554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registros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duplicados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623B71D-77C0-2B44-5F4E-09041E4CED6B}"/>
              </a:ext>
            </a:extLst>
          </p:cNvPr>
          <p:cNvSpPr/>
          <p:nvPr/>
        </p:nvSpPr>
        <p:spPr>
          <a:xfrm>
            <a:off x="369930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3CBE1C2-C3EE-5F91-B50B-235270431D16}"/>
              </a:ext>
            </a:extLst>
          </p:cNvPr>
          <p:cNvSpPr/>
          <p:nvPr/>
        </p:nvSpPr>
        <p:spPr>
          <a:xfrm>
            <a:off x="790554" y="2984604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itens não referenciados no período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8C69BFB-B296-70EA-08B2-4DF70299CEDE}"/>
              </a:ext>
            </a:extLst>
          </p:cNvPr>
          <p:cNvSpPr/>
          <p:nvPr/>
        </p:nvSpPr>
        <p:spPr>
          <a:xfrm>
            <a:off x="369930" y="3078309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23BDB6B-BD72-6EA3-C294-370E14C9304D}"/>
              </a:ext>
            </a:extLst>
          </p:cNvPr>
          <p:cNvSpPr/>
          <p:nvPr/>
        </p:nvSpPr>
        <p:spPr>
          <a:xfrm>
            <a:off x="790554" y="356826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Remover participantes não referenciados no período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E1EE0D1-59BF-B18F-4203-89CBBAB88767}"/>
              </a:ext>
            </a:extLst>
          </p:cNvPr>
          <p:cNvSpPr/>
          <p:nvPr/>
        </p:nvSpPr>
        <p:spPr>
          <a:xfrm>
            <a:off x="369930" y="366196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F979736-F924-E8E2-0E3B-2812EE24BAD0}"/>
              </a:ext>
            </a:extLst>
          </p:cNvPr>
          <p:cNvSpPr/>
          <p:nvPr/>
        </p:nvSpPr>
        <p:spPr>
          <a:xfrm>
            <a:off x="369929" y="450053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Cruzamento com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XML de Entrada</a:t>
            </a: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6CDB2C4D-4CCE-E4AD-8CD9-744EC7640272}"/>
              </a:ext>
            </a:extLst>
          </p:cNvPr>
          <p:cNvSpPr/>
          <p:nvPr/>
        </p:nvSpPr>
        <p:spPr>
          <a:xfrm>
            <a:off x="790553" y="506815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bonificação</a:t>
            </a: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41942FBF-7C78-332A-18FF-0551B471A79B}"/>
              </a:ext>
            </a:extLst>
          </p:cNvPr>
          <p:cNvSpPr/>
          <p:nvPr/>
        </p:nvSpPr>
        <p:spPr>
          <a:xfrm>
            <a:off x="369929" y="516186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BC71DA6-AACA-BF25-9747-C360E2E75BE9}"/>
              </a:ext>
            </a:extLst>
          </p:cNvPr>
          <p:cNvSpPr/>
          <p:nvPr/>
        </p:nvSpPr>
        <p:spPr>
          <a:xfrm>
            <a:off x="790553" y="565181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escrituração de devoluções</a:t>
            </a: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138DA58-7DCC-BBBE-864A-7741801C1C1B}"/>
              </a:ext>
            </a:extLst>
          </p:cNvPr>
          <p:cNvSpPr/>
          <p:nvPr/>
        </p:nvSpPr>
        <p:spPr>
          <a:xfrm>
            <a:off x="369929" y="574552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26F4FDF-529C-D1E2-CA1B-A3152FCD1DC5}"/>
              </a:ext>
            </a:extLst>
          </p:cNvPr>
          <p:cNvSpPr/>
          <p:nvPr/>
        </p:nvSpPr>
        <p:spPr>
          <a:xfrm>
            <a:off x="790553" y="623547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CFOP de outras operações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D1764851-8079-9B38-03DE-C7E699083CB0}"/>
              </a:ext>
            </a:extLst>
          </p:cNvPr>
          <p:cNvSpPr/>
          <p:nvPr/>
        </p:nvSpPr>
        <p:spPr>
          <a:xfrm>
            <a:off x="369929" y="632917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998015D-23CE-4EDD-35BA-AFF841753061}"/>
              </a:ext>
            </a:extLst>
          </p:cNvPr>
          <p:cNvSpPr/>
          <p:nvPr/>
        </p:nvSpPr>
        <p:spPr>
          <a:xfrm>
            <a:off x="3384727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na escrituração </a:t>
            </a:r>
            <a:br>
              <a:rPr lang="pt-BR" sz="1100" b="1">
                <a:solidFill>
                  <a:srgbClr val="2B2E6F"/>
                </a:solidFill>
              </a:rPr>
            </a:br>
            <a:r>
              <a:rPr lang="pt-BR" sz="1100" b="1">
                <a:solidFill>
                  <a:srgbClr val="2B2E6F"/>
                </a:solidFill>
              </a:rPr>
              <a:t>de CFOP e CST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55227DD9-4B7C-B004-AA6E-0418AB2F1D33}"/>
              </a:ext>
            </a:extLst>
          </p:cNvPr>
          <p:cNvSpPr/>
          <p:nvPr/>
        </p:nvSpPr>
        <p:spPr>
          <a:xfrm>
            <a:off x="3805351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CST final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10, 30 ou 70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805804CC-1FF9-41CB-4691-F95319434EF0}"/>
              </a:ext>
            </a:extLst>
          </p:cNvPr>
          <p:cNvSpPr/>
          <p:nvPr/>
        </p:nvSpPr>
        <p:spPr>
          <a:xfrm>
            <a:off x="3384727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8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AF40B97E-B601-F409-D37E-787F19353EC8}"/>
              </a:ext>
            </a:extLst>
          </p:cNvPr>
          <p:cNvSpPr/>
          <p:nvPr/>
        </p:nvSpPr>
        <p:spPr>
          <a:xfrm>
            <a:off x="3805351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</a:t>
            </a:r>
            <a:r>
              <a:rPr lang="pt-BR" sz="1100" err="1">
                <a:solidFill>
                  <a:schemeClr val="bg1"/>
                </a:solidFill>
              </a:rPr>
              <a:t>CSTs</a:t>
            </a:r>
            <a:r>
              <a:rPr lang="pt-BR" sz="1100">
                <a:solidFill>
                  <a:schemeClr val="bg1"/>
                </a:solidFill>
              </a:rPr>
              <a:t> de importação direta 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7DE19538-F7D6-9196-6121-F1CF775E3AD2}"/>
              </a:ext>
            </a:extLst>
          </p:cNvPr>
          <p:cNvSpPr/>
          <p:nvPr/>
        </p:nvSpPr>
        <p:spPr>
          <a:xfrm>
            <a:off x="3384727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4D47CE1-437D-99DF-FDE8-5478EE27EBED}"/>
              </a:ext>
            </a:extLst>
          </p:cNvPr>
          <p:cNvSpPr/>
          <p:nvPr/>
        </p:nvSpPr>
        <p:spPr>
          <a:xfrm>
            <a:off x="3384726" y="3346019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rgbClr val="2B2E6F"/>
                </a:solidFill>
              </a:rPr>
              <a:t>Zerar campos de impostos sem direito a crédito, mantendo o enfoque do declarante;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3B08C019-27C0-6497-4655-7F84EA6EFD71}"/>
              </a:ext>
            </a:extLst>
          </p:cNvPr>
          <p:cNvSpPr/>
          <p:nvPr/>
        </p:nvSpPr>
        <p:spPr>
          <a:xfrm>
            <a:off x="3805350" y="391364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IPI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D0F89460-000D-4A2B-E30A-94DF7BF177A2}"/>
              </a:ext>
            </a:extLst>
          </p:cNvPr>
          <p:cNvSpPr/>
          <p:nvPr/>
        </p:nvSpPr>
        <p:spPr>
          <a:xfrm>
            <a:off x="3384726" y="400735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4DC472A1-6195-B87A-7745-31C7E7104AE6}"/>
              </a:ext>
            </a:extLst>
          </p:cNvPr>
          <p:cNvSpPr/>
          <p:nvPr/>
        </p:nvSpPr>
        <p:spPr>
          <a:xfrm>
            <a:off x="3805350" y="449730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ICMS ST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DD45ADB0-4777-4BFF-E66B-478851F688BE}"/>
              </a:ext>
            </a:extLst>
          </p:cNvPr>
          <p:cNvSpPr/>
          <p:nvPr/>
        </p:nvSpPr>
        <p:spPr>
          <a:xfrm>
            <a:off x="3384726" y="459100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16DD7152-38E1-A581-FE73-F35DF8496CEC}"/>
              </a:ext>
            </a:extLst>
          </p:cNvPr>
          <p:cNvSpPr/>
          <p:nvPr/>
        </p:nvSpPr>
        <p:spPr>
          <a:xfrm>
            <a:off x="3805350" y="5080961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Zerar valores de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CFOP 5929 e 6929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D8463EA9-EC58-1207-5C63-EF3CEC998636}"/>
              </a:ext>
            </a:extLst>
          </p:cNvPr>
          <p:cNvSpPr/>
          <p:nvPr/>
        </p:nvSpPr>
        <p:spPr>
          <a:xfrm>
            <a:off x="3384726" y="5174666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BC3337B8-E921-A566-0CA3-585E6A8B3E77}"/>
              </a:ext>
            </a:extLst>
          </p:cNvPr>
          <p:cNvSpPr/>
          <p:nvPr/>
        </p:nvSpPr>
        <p:spPr>
          <a:xfrm>
            <a:off x="6399524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Ajustes de bases de cálculo, valor de operação e itens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6BD1C685-FDFA-5D96-87F3-AAC2BAA750F3}"/>
              </a:ext>
            </a:extLst>
          </p:cNvPr>
          <p:cNvSpPr/>
          <p:nvPr/>
        </p:nvSpPr>
        <p:spPr>
          <a:xfrm>
            <a:off x="6820148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VL_MERC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C170)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0337A013-BBF8-D764-E8F2-860BB94A00D0}"/>
              </a:ext>
            </a:extLst>
          </p:cNvPr>
          <p:cNvSpPr/>
          <p:nvPr/>
        </p:nvSpPr>
        <p:spPr>
          <a:xfrm>
            <a:off x="6399524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B0FD304B-0000-D081-2257-B8E8EF3948FB}"/>
              </a:ext>
            </a:extLst>
          </p:cNvPr>
          <p:cNvSpPr/>
          <p:nvPr/>
        </p:nvSpPr>
        <p:spPr>
          <a:xfrm>
            <a:off x="6820148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VL_ITEM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(inclusão IPI e ICMS ST)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15A659D9-ECB6-7E0E-A66B-7065C80045A0}"/>
              </a:ext>
            </a:extLst>
          </p:cNvPr>
          <p:cNvSpPr/>
          <p:nvPr/>
        </p:nvSpPr>
        <p:spPr>
          <a:xfrm>
            <a:off x="6399524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761980F6-7B59-F6E3-10EF-51FC5526F1C6}"/>
              </a:ext>
            </a:extLst>
          </p:cNvPr>
          <p:cNvSpPr/>
          <p:nvPr/>
        </p:nvSpPr>
        <p:spPr>
          <a:xfrm>
            <a:off x="6820148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Validação VL_DOC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(C100 x C190)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E17C84BB-0233-4E96-7C69-CD77624D090D}"/>
              </a:ext>
            </a:extLst>
          </p:cNvPr>
          <p:cNvSpPr/>
          <p:nvPr/>
        </p:nvSpPr>
        <p:spPr>
          <a:xfrm>
            <a:off x="6399524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C6383051-A9F7-3F0A-95A8-6859489DF800}"/>
              </a:ext>
            </a:extLst>
          </p:cNvPr>
          <p:cNvSpPr/>
          <p:nvPr/>
        </p:nvSpPr>
        <p:spPr>
          <a:xfrm>
            <a:off x="6820148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Base de Cálculo maior que Valor Operação 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E2DB7954-7A67-B159-682B-38556C7F33AA}"/>
              </a:ext>
            </a:extLst>
          </p:cNvPr>
          <p:cNvSpPr/>
          <p:nvPr/>
        </p:nvSpPr>
        <p:spPr>
          <a:xfrm>
            <a:off x="6399524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56E112C-2239-5889-24E0-780633E52BC8}"/>
              </a:ext>
            </a:extLst>
          </p:cNvPr>
          <p:cNvSpPr/>
          <p:nvPr/>
        </p:nvSpPr>
        <p:spPr>
          <a:xfrm>
            <a:off x="6820148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Corrigir Redução da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Base de Cálculo 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5C2842FE-9E23-A14D-D79B-D18B79CE6239}"/>
              </a:ext>
            </a:extLst>
          </p:cNvPr>
          <p:cNvSpPr/>
          <p:nvPr/>
        </p:nvSpPr>
        <p:spPr>
          <a:xfrm>
            <a:off x="6399524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E6CC86B4-59B2-945B-C466-B47706DEFE65}"/>
              </a:ext>
            </a:extLst>
          </p:cNvPr>
          <p:cNvSpPr/>
          <p:nvPr/>
        </p:nvSpPr>
        <p:spPr>
          <a:xfrm>
            <a:off x="6820148" y="471743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Ajustar o valor do inventário (H005)</a:t>
            </a: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507C7743-26F3-9770-642C-039E44583393}"/>
              </a:ext>
            </a:extLst>
          </p:cNvPr>
          <p:cNvSpPr/>
          <p:nvPr/>
        </p:nvSpPr>
        <p:spPr>
          <a:xfrm>
            <a:off x="6399524" y="481114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BE46D5DC-C806-50C2-3F27-6E22FC4BFBEA}"/>
              </a:ext>
            </a:extLst>
          </p:cNvPr>
          <p:cNvSpPr/>
          <p:nvPr/>
        </p:nvSpPr>
        <p:spPr>
          <a:xfrm>
            <a:off x="9414321" y="1249662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Verificação de créditos gerados por empresas Simples Nacional</a:t>
            </a:r>
          </a:p>
        </p:txBody>
      </p:sp>
      <p:sp>
        <p:nvSpPr>
          <p:cNvPr id="124" name="Retângulo: Cantos Arredondados 123">
            <a:extLst>
              <a:ext uri="{FF2B5EF4-FFF2-40B4-BE49-F238E27FC236}">
                <a16:creationId xmlns:a16="http://schemas.microsoft.com/office/drawing/2014/main" id="{1B93124F-284A-3F9B-A3EA-7C57BF093079}"/>
              </a:ext>
            </a:extLst>
          </p:cNvPr>
          <p:cNvSpPr/>
          <p:nvPr/>
        </p:nvSpPr>
        <p:spPr>
          <a:xfrm>
            <a:off x="9834945" y="1817288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BC_ICMS, ALIQ, ICMS</a:t>
            </a: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9435F9DF-AD44-B6E4-0DEB-8E2376CBBA5B}"/>
              </a:ext>
            </a:extLst>
          </p:cNvPr>
          <p:cNvSpPr/>
          <p:nvPr/>
        </p:nvSpPr>
        <p:spPr>
          <a:xfrm>
            <a:off x="9414321" y="1910993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BA62BD0A-5627-FF15-28DA-B59BF40709D1}"/>
              </a:ext>
            </a:extLst>
          </p:cNvPr>
          <p:cNvSpPr/>
          <p:nvPr/>
        </p:nvSpPr>
        <p:spPr>
          <a:xfrm>
            <a:off x="9834945" y="2400946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escrituração de entradas do SN - CST</a:t>
            </a: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BB5F6D67-044B-8689-DBB5-BDF97C077A32}"/>
              </a:ext>
            </a:extLst>
          </p:cNvPr>
          <p:cNvSpPr/>
          <p:nvPr/>
        </p:nvSpPr>
        <p:spPr>
          <a:xfrm>
            <a:off x="9414321" y="2494651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BEA36690-BC38-9C48-0059-32C017906FF0}"/>
              </a:ext>
            </a:extLst>
          </p:cNvPr>
          <p:cNvSpPr/>
          <p:nvPr/>
        </p:nvSpPr>
        <p:spPr>
          <a:xfrm>
            <a:off x="9834945" y="2979283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</a:t>
            </a:r>
            <a:br>
              <a:rPr lang="pt-BR" sz="1100">
                <a:solidFill>
                  <a:schemeClr val="bg1"/>
                </a:solidFill>
              </a:rPr>
            </a:br>
            <a:r>
              <a:rPr lang="pt-BR" sz="1100">
                <a:solidFill>
                  <a:schemeClr val="bg1"/>
                </a:solidFill>
              </a:rPr>
              <a:t>Simples Nacional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8B6AFAB7-C50D-EB4A-AC18-B198D0A1513E}"/>
              </a:ext>
            </a:extLst>
          </p:cNvPr>
          <p:cNvSpPr/>
          <p:nvPr/>
        </p:nvSpPr>
        <p:spPr>
          <a:xfrm>
            <a:off x="9414321" y="3072988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0771467F-391C-6639-99FA-4CF50340E889}"/>
              </a:ext>
            </a:extLst>
          </p:cNvPr>
          <p:cNvSpPr/>
          <p:nvPr/>
        </p:nvSpPr>
        <p:spPr>
          <a:xfrm>
            <a:off x="9834945" y="3568262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Ajustes crédito Simples Nacional (exceções)</a:t>
            </a: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68BB0A33-E53D-5B89-E160-35534621AE0B}"/>
              </a:ext>
            </a:extLst>
          </p:cNvPr>
          <p:cNvSpPr/>
          <p:nvPr/>
        </p:nvSpPr>
        <p:spPr>
          <a:xfrm>
            <a:off x="9414321" y="3661967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D0123904-A400-2F0C-73C3-17A40E90BD70}"/>
              </a:ext>
            </a:extLst>
          </p:cNvPr>
          <p:cNvSpPr/>
          <p:nvPr/>
        </p:nvSpPr>
        <p:spPr>
          <a:xfrm>
            <a:off x="9834945" y="4142850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Gerar planilha com crédito Simples Nacional</a:t>
            </a:r>
          </a:p>
        </p:txBody>
      </p:sp>
      <p:sp>
        <p:nvSpPr>
          <p:cNvPr id="137" name="Retângulo: Cantos Arredondados 136">
            <a:extLst>
              <a:ext uri="{FF2B5EF4-FFF2-40B4-BE49-F238E27FC236}">
                <a16:creationId xmlns:a16="http://schemas.microsoft.com/office/drawing/2014/main" id="{CE502A01-6BEC-EC01-9138-9D02990D7E78}"/>
              </a:ext>
            </a:extLst>
          </p:cNvPr>
          <p:cNvSpPr/>
          <p:nvPr/>
        </p:nvSpPr>
        <p:spPr>
          <a:xfrm>
            <a:off x="9414321" y="4236555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A1B3A8D9-F9F5-6B0E-92D5-CB60603E8922}"/>
              </a:ext>
            </a:extLst>
          </p:cNvPr>
          <p:cNvSpPr/>
          <p:nvPr/>
        </p:nvSpPr>
        <p:spPr>
          <a:xfrm>
            <a:off x="9414321" y="5008501"/>
            <a:ext cx="2283111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2B2E6F"/>
                </a:solidFill>
              </a:rPr>
              <a:t>Outros tipos</a:t>
            </a: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7FFB0C14-360D-33AA-73EE-8B38833731A0}"/>
              </a:ext>
            </a:extLst>
          </p:cNvPr>
          <p:cNvSpPr/>
          <p:nvPr/>
        </p:nvSpPr>
        <p:spPr>
          <a:xfrm>
            <a:off x="9834945" y="5576127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Ajuste série da nota fiscal</a:t>
            </a: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472A80DF-95FB-FB7C-E145-0C2D8684C775}"/>
              </a:ext>
            </a:extLst>
          </p:cNvPr>
          <p:cNvSpPr/>
          <p:nvPr/>
        </p:nvSpPr>
        <p:spPr>
          <a:xfrm>
            <a:off x="9414321" y="5669832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5309825D-A78E-27F4-06E2-8B5E65E31331}"/>
              </a:ext>
            </a:extLst>
          </p:cNvPr>
          <p:cNvSpPr/>
          <p:nvPr/>
        </p:nvSpPr>
        <p:spPr>
          <a:xfrm>
            <a:off x="9834945" y="6159785"/>
            <a:ext cx="1862487" cy="484632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>
                <a:solidFill>
                  <a:schemeClr val="bg1"/>
                </a:solidFill>
              </a:rPr>
              <a:t>Atualizar os totalizadores de registros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1DBB7684-42A6-C191-0E53-7ED0AA2D5387}"/>
              </a:ext>
            </a:extLst>
          </p:cNvPr>
          <p:cNvSpPr/>
          <p:nvPr/>
        </p:nvSpPr>
        <p:spPr>
          <a:xfrm>
            <a:off x="9414321" y="6253490"/>
            <a:ext cx="521208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2818CB1C-ED06-710E-7887-FA1929DB4235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FFEA"/>
                </a:solidFill>
              </a:rPr>
              <a:t>Sped Fiscal</a:t>
            </a:r>
          </a:p>
        </p:txBody>
      </p:sp>
      <p:pic>
        <p:nvPicPr>
          <p:cNvPr id="151" name="Picture 2" descr="e-Auditoria - e-Auditoria added a new photo.">
            <a:extLst>
              <a:ext uri="{FF2B5EF4-FFF2-40B4-BE49-F238E27FC236}">
                <a16:creationId xmlns:a16="http://schemas.microsoft.com/office/drawing/2014/main" id="{C6F7834C-B9D9-8228-41CF-EAB2980E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0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90F3-9E44-0067-E609-0A9311D5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E0AC18-16CA-2D23-B2C7-CDDC36A2D062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Esses </a:t>
            </a:r>
            <a:r>
              <a:rPr lang="pt-BR" sz="3600" b="1">
                <a:solidFill>
                  <a:srgbClr val="92D050"/>
                </a:solidFill>
                <a:latin typeface="Montserrat"/>
              </a:rPr>
              <a:t>Erros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</a:t>
            </a:r>
            <a:r>
              <a:rPr lang="pt-BR" sz="3600" b="1">
                <a:solidFill>
                  <a:srgbClr val="FFFFFF"/>
                </a:solidFill>
                <a:latin typeface="Montserrat"/>
              </a:rPr>
              <a:t>acontecem com você?</a:t>
            </a:r>
          </a:p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Tomam seu tempo?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DB8F588-B27E-F43D-C99B-EA39E6D50061}"/>
              </a:ext>
            </a:extLst>
          </p:cNvPr>
          <p:cNvGrpSpPr/>
          <p:nvPr/>
        </p:nvGrpSpPr>
        <p:grpSpPr>
          <a:xfrm>
            <a:off x="8964661" y="1249662"/>
            <a:ext cx="2283111" cy="2219574"/>
            <a:chOff x="8964661" y="1429371"/>
            <a:chExt cx="2283111" cy="2219574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F1DA468C-052F-60DF-A3F8-99EDE8D0E461}"/>
                </a:ext>
              </a:extLst>
            </p:cNvPr>
            <p:cNvSpPr/>
            <p:nvPr/>
          </p:nvSpPr>
          <p:spPr>
            <a:xfrm>
              <a:off x="8964661" y="1429371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Remoção de Operações Desnecessárias</a:t>
              </a:r>
            </a:p>
          </p:txBody>
        </p:sp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99836DC6-7067-B12B-B498-1CB235878390}"/>
                </a:ext>
              </a:extLst>
            </p:cNvPr>
            <p:cNvSpPr/>
            <p:nvPr/>
          </p:nvSpPr>
          <p:spPr>
            <a:xfrm>
              <a:off x="9385285" y="1996997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uso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e consumo</a:t>
              </a: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B3183FE8-DF19-49C6-2380-119EA30DAD2C}"/>
                </a:ext>
              </a:extLst>
            </p:cNvPr>
            <p:cNvSpPr/>
            <p:nvPr/>
          </p:nvSpPr>
          <p:spPr>
            <a:xfrm>
              <a:off x="8964661" y="2090702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4EA3048F-834E-2B03-CD09-49FC06557338}"/>
                </a:ext>
              </a:extLst>
            </p:cNvPr>
            <p:cNvSpPr/>
            <p:nvPr/>
          </p:nvSpPr>
          <p:spPr>
            <a:xfrm>
              <a:off x="9385285" y="2580655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remessa</a:t>
              </a:r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867DD5B1-1729-191A-4CD4-03BBB33BDB92}"/>
                </a:ext>
              </a:extLst>
            </p:cNvPr>
            <p:cNvSpPr/>
            <p:nvPr/>
          </p:nvSpPr>
          <p:spPr>
            <a:xfrm>
              <a:off x="8964661" y="2674360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69" name="Retângulo: Cantos Arredondados 68">
              <a:extLst>
                <a:ext uri="{FF2B5EF4-FFF2-40B4-BE49-F238E27FC236}">
                  <a16:creationId xmlns:a16="http://schemas.microsoft.com/office/drawing/2014/main" id="{1E1A4810-1BD3-8536-FA7A-90669D045B57}"/>
                </a:ext>
              </a:extLst>
            </p:cNvPr>
            <p:cNvSpPr/>
            <p:nvPr/>
          </p:nvSpPr>
          <p:spPr>
            <a:xfrm>
              <a:off x="9385285" y="316431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notas de transferência</a:t>
              </a:r>
            </a:p>
          </p:txBody>
        </p:sp>
        <p:sp>
          <p:nvSpPr>
            <p:cNvPr id="70" name="Retângulo: Cantos Arredondados 69">
              <a:extLst>
                <a:ext uri="{FF2B5EF4-FFF2-40B4-BE49-F238E27FC236}">
                  <a16:creationId xmlns:a16="http://schemas.microsoft.com/office/drawing/2014/main" id="{28177E3F-B02A-E8FF-35A4-D854B5BACBA5}"/>
                </a:ext>
              </a:extLst>
            </p:cNvPr>
            <p:cNvSpPr/>
            <p:nvPr/>
          </p:nvSpPr>
          <p:spPr>
            <a:xfrm>
              <a:off x="8964661" y="325801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EDA53F-B80A-6A3F-F4B2-012AD264A216}"/>
              </a:ext>
            </a:extLst>
          </p:cNvPr>
          <p:cNvGrpSpPr/>
          <p:nvPr/>
        </p:nvGrpSpPr>
        <p:grpSpPr>
          <a:xfrm>
            <a:off x="8964661" y="4052894"/>
            <a:ext cx="2283111" cy="2219574"/>
            <a:chOff x="9174972" y="4456842"/>
            <a:chExt cx="2283111" cy="2219574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D51D5833-0440-5099-C54E-AD1F4E7A256A}"/>
                </a:ext>
              </a:extLst>
            </p:cNvPr>
            <p:cNvSpPr/>
            <p:nvPr/>
          </p:nvSpPr>
          <p:spPr>
            <a:xfrm>
              <a:off x="9174972" y="445684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b="1">
                  <a:solidFill>
                    <a:srgbClr val="121211"/>
                  </a:solidFill>
                </a:rPr>
                <a:t>Outros Tipos</a:t>
              </a:r>
            </a:p>
          </p:txBody>
        </p:sp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67BE12A6-96D5-8C95-C58F-95FEB946CD48}"/>
                </a:ext>
              </a:extLst>
            </p:cNvPr>
            <p:cNvSpPr/>
            <p:nvPr/>
          </p:nvSpPr>
          <p:spPr>
            <a:xfrm>
              <a:off x="9595596" y="502446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créditos de períodos anteriores nos registros 1100 e 1500</a:t>
              </a:r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3EE00F53-EEF5-AE5A-507C-0E199C4E7CD0}"/>
                </a:ext>
              </a:extLst>
            </p:cNvPr>
            <p:cNvSpPr/>
            <p:nvPr/>
          </p:nvSpPr>
          <p:spPr>
            <a:xfrm>
              <a:off x="9174972" y="511817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04" name="Retângulo: Cantos Arredondados 103">
              <a:extLst>
                <a:ext uri="{FF2B5EF4-FFF2-40B4-BE49-F238E27FC236}">
                  <a16:creationId xmlns:a16="http://schemas.microsoft.com/office/drawing/2014/main" id="{72FE341E-65D6-838A-D7C2-DDCA623AD806}"/>
                </a:ext>
              </a:extLst>
            </p:cNvPr>
            <p:cNvSpPr/>
            <p:nvPr/>
          </p:nvSpPr>
          <p:spPr>
            <a:xfrm>
              <a:off x="9595596" y="560812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>
                  <a:solidFill>
                    <a:schemeClr val="bg1"/>
                  </a:solidFill>
                </a:rPr>
                <a:t>Consolidar receitas informadas no M400 e M800 em uma única conta contábil analítica</a:t>
              </a:r>
            </a:p>
          </p:txBody>
        </p:sp>
        <p:sp>
          <p:nvSpPr>
            <p:cNvPr id="105" name="Retângulo: Cantos Arredondados 104">
              <a:extLst>
                <a:ext uri="{FF2B5EF4-FFF2-40B4-BE49-F238E27FC236}">
                  <a16:creationId xmlns:a16="http://schemas.microsoft.com/office/drawing/2014/main" id="{C902CE39-C44E-7584-DA71-FF3808F4E206}"/>
                </a:ext>
              </a:extLst>
            </p:cNvPr>
            <p:cNvSpPr/>
            <p:nvPr/>
          </p:nvSpPr>
          <p:spPr>
            <a:xfrm>
              <a:off x="9174972" y="570183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CD06693D-E212-CCEF-9DE8-7A3F2DB4A315}"/>
                </a:ext>
              </a:extLst>
            </p:cNvPr>
            <p:cNvSpPr/>
            <p:nvPr/>
          </p:nvSpPr>
          <p:spPr>
            <a:xfrm>
              <a:off x="9595596" y="619178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Atualizar totalizadores </a:t>
              </a:r>
              <a:br>
                <a:rPr lang="pt-BR" sz="1100">
                  <a:solidFill>
                    <a:schemeClr val="bg1"/>
                  </a:solidFill>
                </a:rPr>
              </a:br>
              <a:r>
                <a:rPr lang="pt-BR" sz="1100">
                  <a:solidFill>
                    <a:schemeClr val="bg1"/>
                  </a:solidFill>
                </a:rPr>
                <a:t>de registros</a:t>
              </a: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24702A1F-1E20-A412-4097-980F8C0BFDEB}"/>
                </a:ext>
              </a:extLst>
            </p:cNvPr>
            <p:cNvSpPr/>
            <p:nvPr/>
          </p:nvSpPr>
          <p:spPr>
            <a:xfrm>
              <a:off x="9174972" y="628548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9D9D05F-8DB9-19CF-688B-D4727BB4BC58}"/>
              </a:ext>
            </a:extLst>
          </p:cNvPr>
          <p:cNvGrpSpPr/>
          <p:nvPr/>
        </p:nvGrpSpPr>
        <p:grpSpPr>
          <a:xfrm>
            <a:off x="3234840" y="1249662"/>
            <a:ext cx="2283111" cy="3377820"/>
            <a:chOff x="6399524" y="1249662"/>
            <a:chExt cx="2283111" cy="3377820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32F33D55-F369-91B8-02D9-52EBEB2317A9}"/>
                </a:ext>
              </a:extLst>
            </p:cNvPr>
            <p:cNvSpPr/>
            <p:nvPr/>
          </p:nvSpPr>
          <p:spPr>
            <a:xfrm>
              <a:off x="6399524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Validações e Ajustes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na Escrituração</a:t>
              </a: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983B2A17-DB0F-64E8-3255-13110EB7301A}"/>
                </a:ext>
              </a:extLst>
            </p:cNvPr>
            <p:cNvSpPr/>
            <p:nvPr/>
          </p:nvSpPr>
          <p:spPr>
            <a:xfrm>
              <a:off x="6820148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Ajustar campos 15 NAT_BC_CRED e 16 IND_ORIG_CRED do F100 em operações sem crédito</a:t>
              </a:r>
            </a:p>
          </p:txBody>
        </p:sp>
        <p:sp>
          <p:nvSpPr>
            <p:cNvPr id="93" name="Retângulo: Cantos Arredondados 92">
              <a:extLst>
                <a:ext uri="{FF2B5EF4-FFF2-40B4-BE49-F238E27FC236}">
                  <a16:creationId xmlns:a16="http://schemas.microsoft.com/office/drawing/2014/main" id="{76A782CE-46B3-E37E-42BF-ADCF488760F4}"/>
                </a:ext>
              </a:extLst>
            </p:cNvPr>
            <p:cNvSpPr/>
            <p:nvPr/>
          </p:nvSpPr>
          <p:spPr>
            <a:xfrm>
              <a:off x="6399524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91053158-751F-70A1-E28E-32EC09A4CB74}"/>
                </a:ext>
              </a:extLst>
            </p:cNvPr>
            <p:cNvSpPr/>
            <p:nvPr/>
          </p:nvSpPr>
          <p:spPr>
            <a:xfrm>
              <a:off x="6820148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CST de notas de bonificação </a:t>
              </a:r>
            </a:p>
          </p:txBody>
        </p:sp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95611AAD-95ED-E228-071A-C469432E5AA0}"/>
                </a:ext>
              </a:extLst>
            </p:cNvPr>
            <p:cNvSpPr/>
            <p:nvPr/>
          </p:nvSpPr>
          <p:spPr>
            <a:xfrm>
              <a:off x="6399524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09" name="Retângulo: Cantos Arredondados 108">
              <a:extLst>
                <a:ext uri="{FF2B5EF4-FFF2-40B4-BE49-F238E27FC236}">
                  <a16:creationId xmlns:a16="http://schemas.microsoft.com/office/drawing/2014/main" id="{1D15D90C-D2B3-2A01-C8BC-6E3A4DE8A3A0}"/>
                </a:ext>
              </a:extLst>
            </p:cNvPr>
            <p:cNvSpPr/>
            <p:nvPr/>
          </p:nvSpPr>
          <p:spPr>
            <a:xfrm>
              <a:off x="6820148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100" dirty="0">
                  <a:solidFill>
                    <a:schemeClr val="bg1"/>
                  </a:solidFill>
                </a:rPr>
                <a:t>Ajustar CST de notas de imobilizado</a:t>
              </a:r>
            </a:p>
          </p:txBody>
        </p:sp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E13808A7-AAF7-D699-A2BE-0C842D6F1967}"/>
                </a:ext>
              </a:extLst>
            </p:cNvPr>
            <p:cNvSpPr/>
            <p:nvPr/>
          </p:nvSpPr>
          <p:spPr>
            <a:xfrm>
              <a:off x="6399524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67DD4EC4-DB17-EFB6-E407-E207652D85D9}"/>
                </a:ext>
              </a:extLst>
            </p:cNvPr>
            <p:cNvSpPr/>
            <p:nvPr/>
          </p:nvSpPr>
          <p:spPr>
            <a:xfrm>
              <a:off x="6820148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Validações de ano, mês e série escrituradas, a partir da chave do documento</a:t>
              </a:r>
            </a:p>
          </p:txBody>
        </p: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631F8008-138A-7F47-2C03-EAF4F7B59FBE}"/>
                </a:ext>
              </a:extLst>
            </p:cNvPr>
            <p:cNvSpPr/>
            <p:nvPr/>
          </p:nvSpPr>
          <p:spPr>
            <a:xfrm>
              <a:off x="6399524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C620BE70-B954-B865-E3DA-B93FB4A01860}"/>
                </a:ext>
              </a:extLst>
            </p:cNvPr>
            <p:cNvSpPr/>
            <p:nvPr/>
          </p:nvSpPr>
          <p:spPr>
            <a:xfrm>
              <a:off x="6820148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Validação do VL_MERC, conforme cruzamento C100 x C170</a:t>
              </a:r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3612C0E3-A8F5-969F-7226-7254B6E15C40}"/>
                </a:ext>
              </a:extLst>
            </p:cNvPr>
            <p:cNvSpPr/>
            <p:nvPr/>
          </p:nvSpPr>
          <p:spPr>
            <a:xfrm>
              <a:off x="6399524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8E07EEA-DB18-78A9-AF47-AA6C8193F047}"/>
              </a:ext>
            </a:extLst>
          </p:cNvPr>
          <p:cNvGrpSpPr/>
          <p:nvPr/>
        </p:nvGrpSpPr>
        <p:grpSpPr>
          <a:xfrm>
            <a:off x="6099750" y="1249662"/>
            <a:ext cx="2283111" cy="3377820"/>
            <a:chOff x="9414321" y="1249662"/>
            <a:chExt cx="2283111" cy="3377820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5B1017FA-1371-A9F8-EBE7-1B90A8F4315C}"/>
                </a:ext>
              </a:extLst>
            </p:cNvPr>
            <p:cNvSpPr/>
            <p:nvPr/>
          </p:nvSpPr>
          <p:spPr>
            <a:xfrm>
              <a:off x="9414321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rgbClr val="121211"/>
                  </a:solidFill>
                </a:rPr>
                <a:t>Ajustes na Base de Cálculo</a:t>
              </a:r>
              <a:br>
                <a:rPr lang="pt-BR" sz="1100" b="1">
                  <a:solidFill>
                    <a:srgbClr val="121211"/>
                  </a:solidFill>
                </a:rPr>
              </a:br>
              <a:r>
                <a:rPr lang="pt-BR" sz="1100" b="1">
                  <a:solidFill>
                    <a:srgbClr val="121211"/>
                  </a:solidFill>
                </a:rPr>
                <a:t>e Valores de Pis e </a:t>
              </a:r>
              <a:r>
                <a:rPr lang="pt-BR" sz="1100" b="1" err="1">
                  <a:solidFill>
                    <a:srgbClr val="121211"/>
                  </a:solidFill>
                </a:rPr>
                <a:t>Cofins</a:t>
              </a:r>
              <a:endParaRPr lang="pt-BR" sz="1100" b="1">
                <a:solidFill>
                  <a:srgbClr val="121211"/>
                </a:solidFill>
              </a:endParaRPr>
            </a:p>
          </p:txBody>
        </p:sp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D0FA4C7-62ED-BFD0-70E6-6D7A06271D57}"/>
                </a:ext>
              </a:extLst>
            </p:cNvPr>
            <p:cNvSpPr/>
            <p:nvPr/>
          </p:nvSpPr>
          <p:spPr>
            <a:xfrm>
              <a:off x="9834945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Excluir ICMS da base de cálculo do PIS e COFINS</a:t>
              </a:r>
            </a:p>
          </p:txBody>
        </p:sp>
        <p:sp>
          <p:nvSpPr>
            <p:cNvPr id="125" name="Retângulo: Cantos Arredondados 124">
              <a:extLst>
                <a:ext uri="{FF2B5EF4-FFF2-40B4-BE49-F238E27FC236}">
                  <a16:creationId xmlns:a16="http://schemas.microsoft.com/office/drawing/2014/main" id="{E14C9518-CB59-6A43-B257-1BFC0D400061}"/>
                </a:ext>
              </a:extLst>
            </p:cNvPr>
            <p:cNvSpPr/>
            <p:nvPr/>
          </p:nvSpPr>
          <p:spPr>
            <a:xfrm>
              <a:off x="9414321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127" name="Retângulo: Cantos Arredondados 126">
              <a:extLst>
                <a:ext uri="{FF2B5EF4-FFF2-40B4-BE49-F238E27FC236}">
                  <a16:creationId xmlns:a16="http://schemas.microsoft.com/office/drawing/2014/main" id="{F6D769A7-54CF-FFAE-B07F-1B57BC7C8FCB}"/>
                </a:ext>
              </a:extLst>
            </p:cNvPr>
            <p:cNvSpPr/>
            <p:nvPr/>
          </p:nvSpPr>
          <p:spPr>
            <a:xfrm>
              <a:off x="9834945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Gerar planilha de crédito da exclusão</a:t>
              </a:r>
            </a:p>
          </p:txBody>
        </p:sp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AE4B0259-C854-B37D-DF57-832F6DEC96C7}"/>
                </a:ext>
              </a:extLst>
            </p:cNvPr>
            <p:cNvSpPr/>
            <p:nvPr/>
          </p:nvSpPr>
          <p:spPr>
            <a:xfrm>
              <a:off x="9414321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37C48AA2-BA8C-CC5D-C769-BE661866C858}"/>
                </a:ext>
              </a:extLst>
            </p:cNvPr>
            <p:cNvSpPr/>
            <p:nvPr/>
          </p:nvSpPr>
          <p:spPr>
            <a:xfrm>
              <a:off x="9834945" y="297928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Zerar base de cálculo na revenda de produtos ST e MONOFÁSICO</a:t>
              </a:r>
            </a:p>
          </p:txBody>
        </p:sp>
        <p:sp>
          <p:nvSpPr>
            <p:cNvPr id="131" name="Retângulo: Cantos Arredondados 130">
              <a:extLst>
                <a:ext uri="{FF2B5EF4-FFF2-40B4-BE49-F238E27FC236}">
                  <a16:creationId xmlns:a16="http://schemas.microsoft.com/office/drawing/2014/main" id="{FBD2047E-AD0A-1B9A-BCC1-4F1716328AFF}"/>
                </a:ext>
              </a:extLst>
            </p:cNvPr>
            <p:cNvSpPr/>
            <p:nvPr/>
          </p:nvSpPr>
          <p:spPr>
            <a:xfrm>
              <a:off x="9414321" y="307298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33" name="Retângulo: Cantos Arredondados 132">
              <a:extLst>
                <a:ext uri="{FF2B5EF4-FFF2-40B4-BE49-F238E27FC236}">
                  <a16:creationId xmlns:a16="http://schemas.microsoft.com/office/drawing/2014/main" id="{C7A6D9A4-A75C-E123-050E-0433F7457651}"/>
                </a:ext>
              </a:extLst>
            </p:cNvPr>
            <p:cNvSpPr/>
            <p:nvPr/>
          </p:nvSpPr>
          <p:spPr>
            <a:xfrm>
              <a:off x="9834945" y="3568262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>
                  <a:solidFill>
                    <a:schemeClr val="bg1"/>
                  </a:solidFill>
                </a:rPr>
                <a:t>Ajustar base de cálculo do PIS e COFINS para algumas operações, conforme VL_ITEM - VL_DESC - VL_ICMS</a:t>
              </a:r>
            </a:p>
          </p:txBody>
        </p:sp>
        <p:sp>
          <p:nvSpPr>
            <p:cNvPr id="134" name="Retângulo: Cantos Arredondados 133">
              <a:extLst>
                <a:ext uri="{FF2B5EF4-FFF2-40B4-BE49-F238E27FC236}">
                  <a16:creationId xmlns:a16="http://schemas.microsoft.com/office/drawing/2014/main" id="{B2AF191F-B06A-E82E-66C0-45FD6C66EDF4}"/>
                </a:ext>
              </a:extLst>
            </p:cNvPr>
            <p:cNvSpPr/>
            <p:nvPr/>
          </p:nvSpPr>
          <p:spPr>
            <a:xfrm>
              <a:off x="9414321" y="3661967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36" name="Retângulo: Cantos Arredondados 135">
              <a:extLst>
                <a:ext uri="{FF2B5EF4-FFF2-40B4-BE49-F238E27FC236}">
                  <a16:creationId xmlns:a16="http://schemas.microsoft.com/office/drawing/2014/main" id="{40426EF6-1312-5CD7-A7AE-AB493FCDBE4F}"/>
                </a:ext>
              </a:extLst>
            </p:cNvPr>
            <p:cNvSpPr/>
            <p:nvPr/>
          </p:nvSpPr>
          <p:spPr>
            <a:xfrm>
              <a:off x="9834945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Ajustar VL_PIS e VL_COFINS, conforme VL_BC * ALIQ</a:t>
              </a:r>
            </a:p>
          </p:txBody>
        </p:sp>
        <p:sp>
          <p:nvSpPr>
            <p:cNvPr id="137" name="Retângulo: Cantos Arredondados 136">
              <a:extLst>
                <a:ext uri="{FF2B5EF4-FFF2-40B4-BE49-F238E27FC236}">
                  <a16:creationId xmlns:a16="http://schemas.microsoft.com/office/drawing/2014/main" id="{E84F1EF9-62E0-FABA-3B39-1B9908A4C6AC}"/>
                </a:ext>
              </a:extLst>
            </p:cNvPr>
            <p:cNvSpPr/>
            <p:nvPr/>
          </p:nvSpPr>
          <p:spPr>
            <a:xfrm>
              <a:off x="9414321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C08DE2-6890-07DC-1083-B9CE58240ED2}"/>
              </a:ext>
            </a:extLst>
          </p:cNvPr>
          <p:cNvGrpSpPr/>
          <p:nvPr/>
        </p:nvGrpSpPr>
        <p:grpSpPr>
          <a:xfrm>
            <a:off x="369928" y="1249662"/>
            <a:ext cx="2283113" cy="3377820"/>
            <a:chOff x="369928" y="1249662"/>
            <a:chExt cx="2283113" cy="337782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02FCAE3-4A61-822E-0C04-7487093E336B}"/>
                </a:ext>
              </a:extLst>
            </p:cNvPr>
            <p:cNvSpPr/>
            <p:nvPr/>
          </p:nvSpPr>
          <p:spPr>
            <a:xfrm>
              <a:off x="369930" y="1249662"/>
              <a:ext cx="2283111" cy="484632"/>
            </a:xfrm>
            <a:prstGeom prst="rect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rgbClr val="121211"/>
                  </a:solidFill>
                </a:rPr>
                <a:t>Remoção de Itens e Registros duplicados ou desnecessários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A81C9625-9B79-C756-5420-6D0C451FCC89}"/>
                </a:ext>
              </a:extLst>
            </p:cNvPr>
            <p:cNvSpPr/>
            <p:nvPr/>
          </p:nvSpPr>
          <p:spPr>
            <a:xfrm>
              <a:off x="790554" y="1817288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registros duplicados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87AA155-C01A-95EE-7F46-BFD1028D3368}"/>
                </a:ext>
              </a:extLst>
            </p:cNvPr>
            <p:cNvSpPr/>
            <p:nvPr/>
          </p:nvSpPr>
          <p:spPr>
            <a:xfrm>
              <a:off x="369930" y="1910993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23B475C-A90E-C1C3-98A0-D476FEF06AC8}"/>
                </a:ext>
              </a:extLst>
            </p:cNvPr>
            <p:cNvSpPr/>
            <p:nvPr/>
          </p:nvSpPr>
          <p:spPr>
            <a:xfrm>
              <a:off x="790554" y="2400946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itens não referenciados no período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03D87F6-3CDB-5FAC-777D-DE0CFD4F7E20}"/>
                </a:ext>
              </a:extLst>
            </p:cNvPr>
            <p:cNvSpPr/>
            <p:nvPr/>
          </p:nvSpPr>
          <p:spPr>
            <a:xfrm>
              <a:off x="369930" y="2494651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64C10-E4A0-88EC-AA5E-7A615238F4CF}"/>
                </a:ext>
              </a:extLst>
            </p:cNvPr>
            <p:cNvSpPr/>
            <p:nvPr/>
          </p:nvSpPr>
          <p:spPr>
            <a:xfrm>
              <a:off x="790554" y="2984604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participantes não referenciados no período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70ABFC5-0DF4-0A20-D677-06EE6E8FAABC}"/>
                </a:ext>
              </a:extLst>
            </p:cNvPr>
            <p:cNvSpPr/>
            <p:nvPr/>
          </p:nvSpPr>
          <p:spPr>
            <a:xfrm>
              <a:off x="369930" y="3078309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BED914ED-9D5D-8E91-FDF5-8D6275FF2D9C}"/>
                </a:ext>
              </a:extLst>
            </p:cNvPr>
            <p:cNvSpPr/>
            <p:nvPr/>
          </p:nvSpPr>
          <p:spPr>
            <a:xfrm>
              <a:off x="790554" y="3568263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0140 para estabelecimento sem movimento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5A98C978-4D7E-E3A6-63B1-F3DDFA16E1C9}"/>
                </a:ext>
              </a:extLst>
            </p:cNvPr>
            <p:cNvSpPr/>
            <p:nvPr/>
          </p:nvSpPr>
          <p:spPr>
            <a:xfrm>
              <a:off x="369930" y="3661968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EBCC07F-A23A-A26A-9E04-DB2EC271C857}"/>
                </a:ext>
              </a:extLst>
            </p:cNvPr>
            <p:cNvSpPr/>
            <p:nvPr/>
          </p:nvSpPr>
          <p:spPr>
            <a:xfrm>
              <a:off x="790552" y="4142850"/>
              <a:ext cx="1862487" cy="484632"/>
            </a:xfrm>
            <a:prstGeom prst="roundRect">
              <a:avLst/>
            </a:prstGeom>
            <a:noFill/>
            <a:ln>
              <a:solidFill>
                <a:srgbClr val="2B2E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</a:rPr>
                <a:t>Remover registro F200 para empresa não imobiliária</a:t>
              </a: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C5A8B87-3A19-25D7-4672-1548E6F988B8}"/>
                </a:ext>
              </a:extLst>
            </p:cNvPr>
            <p:cNvSpPr/>
            <p:nvPr/>
          </p:nvSpPr>
          <p:spPr>
            <a:xfrm>
              <a:off x="369928" y="4236555"/>
              <a:ext cx="521208" cy="297222"/>
            </a:xfrm>
            <a:prstGeom prst="roundRect">
              <a:avLst/>
            </a:prstGeom>
            <a:solidFill>
              <a:srgbClr val="2B2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E2C2FB-448F-D65E-EFCE-0DC7F7267A9F}"/>
              </a:ext>
            </a:extLst>
          </p:cNvPr>
          <p:cNvSpPr txBox="1"/>
          <p:nvPr/>
        </p:nvSpPr>
        <p:spPr>
          <a:xfrm>
            <a:off x="4824984" y="6366046"/>
            <a:ext cx="25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7F2AA"/>
                </a:solidFill>
              </a:rPr>
              <a:t>Sped Contribuições</a:t>
            </a:r>
          </a:p>
        </p:txBody>
      </p:sp>
      <p:pic>
        <p:nvPicPr>
          <p:cNvPr id="19" name="Picture 2" descr="e-Auditoria - e-Auditoria added a new photo.">
            <a:extLst>
              <a:ext uri="{FF2B5EF4-FFF2-40B4-BE49-F238E27FC236}">
                <a16:creationId xmlns:a16="http://schemas.microsoft.com/office/drawing/2014/main" id="{7406AF00-6D33-8D09-F0F1-5641B80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Reduzir em 98% o tempo para Corrigir um SPED</a:t>
            </a:r>
          </a:p>
          <a:p>
            <a:pPr algn="ctr"/>
            <a:r>
              <a:rPr lang="pt-BR" sz="1050" dirty="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1377</Words>
  <Application>Microsoft Office PowerPoint</Application>
  <PresentationFormat>Widescreen</PresentationFormat>
  <Paragraphs>192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224</cp:revision>
  <dcterms:created xsi:type="dcterms:W3CDTF">2024-03-13T17:23:14Z</dcterms:created>
  <dcterms:modified xsi:type="dcterms:W3CDTF">2025-07-01T01:14:34Z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